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469" r:id="rId3"/>
    <p:sldId id="540" r:id="rId4"/>
    <p:sldId id="563" r:id="rId5"/>
    <p:sldId id="564" r:id="rId6"/>
    <p:sldId id="545" r:id="rId7"/>
    <p:sldId id="566" r:id="rId8"/>
    <p:sldId id="568" r:id="rId9"/>
    <p:sldId id="565" r:id="rId10"/>
    <p:sldId id="395" r:id="rId11"/>
    <p:sldId id="396" r:id="rId12"/>
    <p:sldId id="539" r:id="rId13"/>
    <p:sldId id="544" r:id="rId14"/>
    <p:sldId id="567" r:id="rId15"/>
    <p:sldId id="569" r:id="rId16"/>
    <p:sldId id="571" r:id="rId17"/>
    <p:sldId id="572" r:id="rId18"/>
    <p:sldId id="570" r:id="rId19"/>
    <p:sldId id="579" r:id="rId20"/>
    <p:sldId id="555" r:id="rId21"/>
    <p:sldId id="573" r:id="rId22"/>
    <p:sldId id="574" r:id="rId23"/>
    <p:sldId id="575" r:id="rId24"/>
    <p:sldId id="577" r:id="rId25"/>
    <p:sldId id="576" r:id="rId26"/>
    <p:sldId id="578" r:id="rId27"/>
    <p:sldId id="56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89469B4-21D8-4B4C-8832-24530C8F1201}">
          <p14:sldIdLst>
            <p14:sldId id="256"/>
            <p14:sldId id="469"/>
            <p14:sldId id="540"/>
            <p14:sldId id="563"/>
            <p14:sldId id="564"/>
            <p14:sldId id="545"/>
            <p14:sldId id="566"/>
            <p14:sldId id="568"/>
            <p14:sldId id="565"/>
            <p14:sldId id="395"/>
            <p14:sldId id="396"/>
            <p14:sldId id="539"/>
            <p14:sldId id="544"/>
            <p14:sldId id="567"/>
            <p14:sldId id="569"/>
            <p14:sldId id="571"/>
            <p14:sldId id="572"/>
            <p14:sldId id="570"/>
            <p14:sldId id="579"/>
            <p14:sldId id="555"/>
            <p14:sldId id="573"/>
            <p14:sldId id="574"/>
            <p14:sldId id="575"/>
            <p14:sldId id="577"/>
            <p14:sldId id="576"/>
            <p14:sldId id="578"/>
            <p14:sldId id="562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63ED"/>
    <a:srgbClr val="000000"/>
    <a:srgbClr val="4060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98" autoAdjust="0"/>
    <p:restoredTop sz="87200" autoAdjust="0"/>
  </p:normalViewPr>
  <p:slideViewPr>
    <p:cSldViewPr>
      <p:cViewPr varScale="1">
        <p:scale>
          <a:sx n="89" d="100"/>
          <a:sy n="89" d="100"/>
        </p:scale>
        <p:origin x="82" y="533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9/29/2024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9/29/2024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05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12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https://www.linkedin.com/pulse/what-docker-how-create-image-execute-application-within-varun-lobo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86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https://docs.docker.com/build/concepts/overview/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194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https://docs.docker.com/build/concepts/overview/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9194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https://docs.docker.com/build/concepts/overview/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15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https://www.augmentedmind.de/2023/10/29/docker-and-buildkit-3-approaches/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126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build -t </a:t>
            </a:r>
            <a:r>
              <a:rPr lang="en-US" dirty="0" err="1"/>
              <a:t>data_science_demo</a:t>
            </a:r>
            <a:r>
              <a:rPr lang="en-US" dirty="0"/>
              <a:t>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077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build -t </a:t>
            </a:r>
            <a:r>
              <a:rPr lang="en-US" dirty="0" err="1"/>
              <a:t>data_science_demo</a:t>
            </a:r>
            <a:r>
              <a:rPr lang="en-US" dirty="0"/>
              <a:t>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5846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https://docs.docker.com/reference/cli/docker/container/run/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769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https://docs.docker.com/reference/cli/docker/container/run/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26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2535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https://docs.docker.com/reference/cli/docker/container/run/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9319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run -it --name data-science-fun -v C:/Users/Zain_/Downloads/DockerFileDemo/output:/usr/src/app/output </a:t>
            </a:r>
            <a:r>
              <a:rPr lang="en-US" dirty="0" err="1"/>
              <a:t>data_science_demo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35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https://www.linkedin.com/pulse/what-docker-how-create-image-execute-application-within-varun-lobo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15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https://pikanpie.wordpress.com/2019/03/16/docker-image/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35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https://www.youtube.com/watch?v=t2aKpgYErsk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069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https://docs.docker.com/reference/dockerfile/#overview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70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https://www.linkedin.com/pulse/what-docker-how-create-image-execute-application-within-varun-lobo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689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Use the official Python image</a:t>
            </a:r>
          </a:p>
          <a:p>
            <a:r>
              <a:rPr lang="en-US" dirty="0"/>
              <a:t>FROM python:3</a:t>
            </a:r>
          </a:p>
          <a:p>
            <a:endParaRPr lang="en-US" dirty="0"/>
          </a:p>
          <a:p>
            <a:r>
              <a:rPr lang="en-US" dirty="0"/>
              <a:t># Set the working directory</a:t>
            </a:r>
          </a:p>
          <a:p>
            <a:r>
              <a:rPr lang="en-US" dirty="0"/>
              <a:t>WORKDIR 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src</a:t>
            </a:r>
            <a:r>
              <a:rPr lang="en-US" dirty="0"/>
              <a:t>/app</a:t>
            </a:r>
          </a:p>
          <a:p>
            <a:endParaRPr lang="en-US" dirty="0"/>
          </a:p>
          <a:p>
            <a:r>
              <a:rPr lang="en-US" dirty="0"/>
              <a:t># Copy the requirements file</a:t>
            </a:r>
          </a:p>
          <a:p>
            <a:r>
              <a:rPr lang="en-US" dirty="0"/>
              <a:t>COPY requirements.txt ./</a:t>
            </a:r>
          </a:p>
          <a:p>
            <a:endParaRPr lang="en-US" dirty="0"/>
          </a:p>
          <a:p>
            <a:r>
              <a:rPr lang="en-US" dirty="0"/>
              <a:t># Install dependencies</a:t>
            </a:r>
          </a:p>
          <a:p>
            <a:r>
              <a:rPr lang="en-US" dirty="0"/>
              <a:t>RUN pip install --no-cache-</a:t>
            </a:r>
            <a:r>
              <a:rPr lang="en-US" dirty="0" err="1"/>
              <a:t>dir</a:t>
            </a:r>
            <a:r>
              <a:rPr lang="en-US" dirty="0"/>
              <a:t> -r requirements.txt</a:t>
            </a:r>
          </a:p>
          <a:p>
            <a:endParaRPr lang="en-US" dirty="0"/>
          </a:p>
          <a:p>
            <a:r>
              <a:rPr lang="en-US" dirty="0"/>
              <a:t># Copy the rest of the application files</a:t>
            </a:r>
          </a:p>
          <a:p>
            <a:r>
              <a:rPr lang="en-US" dirty="0"/>
              <a:t>COPY . .</a:t>
            </a:r>
          </a:p>
          <a:p>
            <a:endParaRPr lang="en-US" dirty="0"/>
          </a:p>
          <a:p>
            <a:r>
              <a:rPr lang="en-US" dirty="0"/>
              <a:t># Create an output directory for results</a:t>
            </a:r>
          </a:p>
          <a:p>
            <a:r>
              <a:rPr lang="en-US" dirty="0"/>
              <a:t>RUN </a:t>
            </a:r>
            <a:r>
              <a:rPr lang="en-US" dirty="0" err="1"/>
              <a:t>mkdir</a:t>
            </a:r>
            <a:r>
              <a:rPr lang="en-US" dirty="0"/>
              <a:t> -p 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src</a:t>
            </a:r>
            <a:r>
              <a:rPr lang="en-US" dirty="0"/>
              <a:t>/app/output</a:t>
            </a:r>
          </a:p>
          <a:p>
            <a:endParaRPr lang="en-US" dirty="0"/>
          </a:p>
          <a:p>
            <a:r>
              <a:rPr lang="en-US" dirty="0"/>
              <a:t># Start with bash shell to allow interactive use</a:t>
            </a:r>
          </a:p>
          <a:p>
            <a:r>
              <a:rPr lang="en-US" dirty="0"/>
              <a:t>CMD ["/bin/bash"]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722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565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124199"/>
            <a:ext cx="10363200" cy="251460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Part 2: Docker File Intro</a:t>
            </a:r>
            <a:endParaRPr dirty="0">
              <a:solidFill>
                <a:srgbClr val="1D63ED"/>
              </a:solidFill>
              <a:latin typeface="Museo Sans Rounded 700" panose="02000000000000000000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1794F-67A6-D6E5-DBB7-4585D61906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0" y="3429000"/>
            <a:ext cx="1711037" cy="17110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0BB65F-73CB-C978-8831-BFCE42142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9300" y="3276600"/>
            <a:ext cx="6324600" cy="143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68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295401"/>
            <a:ext cx="7353300" cy="335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4F107F-10A0-5DE5-FC11-D19FC327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269" y="4791922"/>
            <a:ext cx="8514286" cy="19047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CF70684-C215-4415-F67B-E2E2EACA8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381000"/>
            <a:ext cx="9144000" cy="838201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Become a Member!</a:t>
            </a:r>
          </a:p>
        </p:txBody>
      </p:sp>
    </p:spTree>
    <p:extLst>
      <p:ext uri="{BB962C8B-B14F-4D97-AF65-F5344CB8AC3E}">
        <p14:creationId xmlns:p14="http://schemas.microsoft.com/office/powerpoint/2010/main" val="910907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BCEEA3-58AA-5FD1-C163-D9A7B1B5ADF1}"/>
              </a:ext>
            </a:extLst>
          </p:cNvPr>
          <p:cNvSpPr txBox="1">
            <a:spLocks/>
          </p:cNvSpPr>
          <p:nvPr/>
        </p:nvSpPr>
        <p:spPr>
          <a:xfrm>
            <a:off x="1524000" y="381000"/>
            <a:ext cx="9144000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1095714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490EBD-F9A4-BF8A-F8F7-A3B67DEC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Using a </a:t>
            </a:r>
            <a:b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</a:br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Docker File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4F84FE-F84A-BA64-FBCF-99DBA5BB7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0" y="1828800"/>
            <a:ext cx="1905000" cy="148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581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1FBC0E4-1F21-BD57-53FB-BF9FDC7DB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924" y="1600137"/>
            <a:ext cx="10588153" cy="365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368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BAED20-6271-630E-CF81-E7E9D7E3C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009" y="1333500"/>
            <a:ext cx="11227982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284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2F76BA-D202-9384-DB37-787258BE2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59" y="1714500"/>
            <a:ext cx="1133908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612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87D243-DBB7-5F05-F18C-2CD60BA5C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44" y="596216"/>
            <a:ext cx="10873313" cy="566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97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ocker engine with embedded BuildKit">
            <a:extLst>
              <a:ext uri="{FF2B5EF4-FFF2-40B4-BE49-F238E27FC236}">
                <a16:creationId xmlns:a16="http://schemas.microsoft.com/office/drawing/2014/main" id="{A22778FC-EE8C-772B-F282-DC3D8DB0C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613" y="378379"/>
            <a:ext cx="10264775" cy="610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71247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10896600" cy="114300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Creating an Image from a Docker File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9C3096-AFFF-060B-94A9-E18F2BCE64C4}"/>
              </a:ext>
            </a:extLst>
          </p:cNvPr>
          <p:cNvSpPr txBox="1"/>
          <p:nvPr/>
        </p:nvSpPr>
        <p:spPr>
          <a:xfrm>
            <a:off x="152400" y="3028673"/>
            <a:ext cx="1173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docker</a:t>
            </a:r>
            <a:r>
              <a:rPr lang="en-US" sz="5400" dirty="0"/>
              <a:t> </a:t>
            </a:r>
            <a:r>
              <a:rPr lang="en-US" sz="5400" dirty="0">
                <a:solidFill>
                  <a:schemeClr val="accent2"/>
                </a:solidFill>
              </a:rPr>
              <a:t>build</a:t>
            </a:r>
            <a:r>
              <a:rPr lang="en-US" sz="5400" dirty="0"/>
              <a:t> </a:t>
            </a:r>
            <a:r>
              <a:rPr lang="en-US" sz="5400" dirty="0">
                <a:solidFill>
                  <a:schemeClr val="accent3"/>
                </a:solidFill>
              </a:rPr>
              <a:t>-t</a:t>
            </a:r>
            <a:r>
              <a:rPr lang="en-US" sz="5400" dirty="0"/>
              <a:t> </a:t>
            </a:r>
            <a:r>
              <a:rPr lang="en-US" sz="5400" dirty="0" err="1">
                <a:solidFill>
                  <a:schemeClr val="accent4"/>
                </a:solidFill>
              </a:rPr>
              <a:t>data_science_demo</a:t>
            </a:r>
            <a:r>
              <a:rPr lang="en-US" sz="5400" dirty="0"/>
              <a:t> </a:t>
            </a:r>
            <a:r>
              <a:rPr lang="en-US" sz="5400" dirty="0">
                <a:solidFill>
                  <a:schemeClr val="accent6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5007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AE99D-C1DA-0A05-393C-535F37AF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What We Will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66351-4E56-49A3-D7AF-45D384C19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057400"/>
            <a:ext cx="9144000" cy="4495800"/>
          </a:xfrm>
        </p:spPr>
        <p:txBody>
          <a:bodyPr>
            <a:normAutofit lnSpcReduction="10000"/>
          </a:bodyPr>
          <a:lstStyle/>
          <a:p>
            <a:pPr>
              <a:buClr>
                <a:srgbClr val="1D63ED"/>
              </a:buClr>
            </a:pPr>
            <a:r>
              <a:rPr lang="en-US" sz="5400" dirty="0">
                <a:latin typeface="Museo Sans Rounded 300" panose="02000000000000000000" pitchFamily="50" charset="0"/>
              </a:rPr>
              <a:t>Creating a Docker File</a:t>
            </a:r>
          </a:p>
          <a:p>
            <a:pPr>
              <a:buClr>
                <a:srgbClr val="1D63ED"/>
              </a:buClr>
            </a:pPr>
            <a:endParaRPr lang="en-US" sz="5400" dirty="0">
              <a:latin typeface="Museo Sans Rounded 300" panose="02000000000000000000" pitchFamily="50" charset="0"/>
            </a:endParaRPr>
          </a:p>
          <a:p>
            <a:pPr>
              <a:buClr>
                <a:srgbClr val="1D63ED"/>
              </a:buClr>
            </a:pPr>
            <a:r>
              <a:rPr lang="en-US" sz="5400" dirty="0">
                <a:latin typeface="Museo Sans Rounded 300" panose="02000000000000000000" pitchFamily="50" charset="0"/>
              </a:rPr>
              <a:t>Using a Docker File</a:t>
            </a:r>
          </a:p>
          <a:p>
            <a:pPr>
              <a:buClr>
                <a:srgbClr val="1D63ED"/>
              </a:buClr>
            </a:pPr>
            <a:endParaRPr lang="en-US" sz="5400" dirty="0">
              <a:latin typeface="Museo Sans Rounded 300" panose="02000000000000000000" pitchFamily="50" charset="0"/>
            </a:endParaRPr>
          </a:p>
          <a:p>
            <a:pPr>
              <a:buClr>
                <a:srgbClr val="1D63ED"/>
              </a:buClr>
            </a:pPr>
            <a:r>
              <a:rPr lang="en-US" sz="5400" dirty="0">
                <a:latin typeface="Museo Sans Rounded 300" panose="02000000000000000000" pitchFamily="50" charset="0"/>
              </a:rPr>
              <a:t>Running the Container</a:t>
            </a:r>
            <a:endParaRPr lang="en-US" sz="5400" dirty="0"/>
          </a:p>
          <a:p>
            <a:endParaRPr lang="en-US" sz="5400" dirty="0"/>
          </a:p>
          <a:p>
            <a:endParaRPr lang="en-US" sz="5400" dirty="0"/>
          </a:p>
          <a:p>
            <a:endParaRPr lang="en-US" sz="5400" dirty="0"/>
          </a:p>
          <a:p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967007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10896600" cy="11430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Demo: Creating an Image from a Docker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313EC-AA6D-2D6C-FBC9-2E75B58CE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5886"/>
            <a:ext cx="12192000" cy="432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968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490EBD-F9A4-BF8A-F8F7-A3B67DEC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Running the</a:t>
            </a:r>
            <a:b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</a:br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Container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4F84FE-F84A-BA64-FBCF-99DBA5BB7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0" y="1828800"/>
            <a:ext cx="1905000" cy="148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478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671636-5354-1B17-C0DA-60095617D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24" y="1600137"/>
            <a:ext cx="10588153" cy="365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82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E5E228-1A6D-DE16-493E-7CCA7FB67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90" y="1028700"/>
            <a:ext cx="10859421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10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1447800"/>
            <a:ext cx="10896600" cy="114300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Tons of Options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308D40-F7CD-0DB2-AA14-2122B5EE7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9081" y="0"/>
            <a:ext cx="5743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2839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10896600" cy="114300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Top 5 Options for Docker Run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B868C7-3167-1F44-831F-C9F35B770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2057400"/>
            <a:ext cx="8229600" cy="385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939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10896600" cy="114300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Demo: Running the Container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8330B0-7FB8-DC6F-A563-1C2680DE4F3C}"/>
              </a:ext>
            </a:extLst>
          </p:cNvPr>
          <p:cNvSpPr txBox="1"/>
          <p:nvPr/>
        </p:nvSpPr>
        <p:spPr>
          <a:xfrm>
            <a:off x="1066800" y="2274838"/>
            <a:ext cx="10058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docker run </a:t>
            </a:r>
            <a:r>
              <a:rPr lang="en-US" sz="3600" dirty="0">
                <a:solidFill>
                  <a:schemeClr val="accent2"/>
                </a:solidFill>
              </a:rPr>
              <a:t>-it </a:t>
            </a:r>
            <a:r>
              <a:rPr lang="en-US" sz="3600" dirty="0">
                <a:solidFill>
                  <a:schemeClr val="accent3"/>
                </a:solidFill>
              </a:rPr>
              <a:t>--name data-science-fun </a:t>
            </a:r>
          </a:p>
          <a:p>
            <a:r>
              <a:rPr lang="en-US" sz="3600" dirty="0">
                <a:solidFill>
                  <a:schemeClr val="accent4"/>
                </a:solidFill>
              </a:rPr>
              <a:t>-v C:/Users/Zain_/Downloads/DockerFileDemo/output</a:t>
            </a:r>
            <a:r>
              <a:rPr lang="en-US" sz="3600" dirty="0"/>
              <a:t>:</a:t>
            </a:r>
            <a:r>
              <a:rPr lang="en-US" sz="3600" dirty="0">
                <a:solidFill>
                  <a:schemeClr val="accent6"/>
                </a:solidFill>
              </a:rPr>
              <a:t>/usr/src/app/output </a:t>
            </a:r>
            <a:r>
              <a:rPr lang="en-US" sz="3600" dirty="0" err="1">
                <a:solidFill>
                  <a:srgbClr val="00B050"/>
                </a:solidFill>
              </a:rPr>
              <a:t>data_science_demo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5628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FB8981-388A-10D6-18FA-8C21EA81B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653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490EBD-F9A4-BF8A-F8F7-A3B67DEC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Creating a</a:t>
            </a:r>
            <a:b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</a:br>
            <a:r>
              <a:rPr lang="en-US" sz="80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Docker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4C488-1245-2ABD-7860-7F66DDCBB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0" y="1828800"/>
            <a:ext cx="1905000" cy="148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76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is Docker? How to create a Docker image and execute an application  within a container ?">
            <a:extLst>
              <a:ext uri="{FF2B5EF4-FFF2-40B4-BE49-F238E27FC236}">
                <a16:creationId xmlns:a16="http://schemas.microsoft.com/office/drawing/2014/main" id="{4830331C-12BE-1470-E228-BFCE4AE86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" y="1619250"/>
            <a:ext cx="104775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3321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ocker image – Estel Castle">
            <a:extLst>
              <a:ext uri="{FF2B5EF4-FFF2-40B4-BE49-F238E27FC236}">
                <a16:creationId xmlns:a16="http://schemas.microsoft.com/office/drawing/2014/main" id="{9BCC5EBB-647E-FA6B-6755-5477E9367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0" y="621506"/>
            <a:ext cx="9982200" cy="561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401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7A9E12-2E8A-EE06-7E42-E789CB77A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00" y="253360"/>
            <a:ext cx="9829800" cy="635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928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2857500"/>
            <a:ext cx="10134600" cy="11430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There are a </a:t>
            </a:r>
            <a:b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</a:br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Lot More Commands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EA436A-00DA-82AA-546B-17AC00D38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0"/>
            <a:ext cx="45485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791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EDCB2D-AD36-AA37-9683-4F66FBBB1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792" y="1714437"/>
            <a:ext cx="9926417" cy="342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89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08A5-663F-0E10-9370-3A2A765C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762000"/>
            <a:ext cx="10134600" cy="236220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Demo: </a:t>
            </a:r>
            <a:b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</a:br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Creating a </a:t>
            </a:r>
            <a:b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</a:br>
            <a:r>
              <a:rPr lang="en-US" sz="4400" dirty="0">
                <a:solidFill>
                  <a:srgbClr val="1D63ED"/>
                </a:solidFill>
                <a:latin typeface="Museo Sans Rounded 700" panose="02000000000000000000" pitchFamily="50" charset="0"/>
              </a:rPr>
              <a:t>Docker File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A22B94-82D0-9D09-D9A7-2F39319A56A5}"/>
              </a:ext>
            </a:extLst>
          </p:cNvPr>
          <p:cNvSpPr txBox="1"/>
          <p:nvPr/>
        </p:nvSpPr>
        <p:spPr>
          <a:xfrm>
            <a:off x="4343400" y="228600"/>
            <a:ext cx="75438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# Use the official Python image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FROM python:3</a:t>
            </a:r>
          </a:p>
          <a:p>
            <a:endParaRPr lang="en-US" sz="2000" dirty="0"/>
          </a:p>
          <a:p>
            <a:r>
              <a:rPr lang="en-US" sz="2000" dirty="0"/>
              <a:t># Set the working directory</a:t>
            </a:r>
          </a:p>
          <a:p>
            <a:r>
              <a:rPr lang="en-US" sz="2000" dirty="0">
                <a:solidFill>
                  <a:schemeClr val="accent2"/>
                </a:solidFill>
              </a:rPr>
              <a:t>WORKDIR /</a:t>
            </a:r>
            <a:r>
              <a:rPr lang="en-US" sz="2000" dirty="0" err="1">
                <a:solidFill>
                  <a:schemeClr val="accent2"/>
                </a:solidFill>
              </a:rPr>
              <a:t>usr</a:t>
            </a:r>
            <a:r>
              <a:rPr lang="en-US" sz="2000" dirty="0">
                <a:solidFill>
                  <a:schemeClr val="accent2"/>
                </a:solidFill>
              </a:rPr>
              <a:t>/</a:t>
            </a:r>
            <a:r>
              <a:rPr lang="en-US" sz="2000" dirty="0" err="1">
                <a:solidFill>
                  <a:schemeClr val="accent2"/>
                </a:solidFill>
              </a:rPr>
              <a:t>src</a:t>
            </a:r>
            <a:r>
              <a:rPr lang="en-US" sz="2000" dirty="0">
                <a:solidFill>
                  <a:schemeClr val="accent2"/>
                </a:solidFill>
              </a:rPr>
              <a:t>/app</a:t>
            </a:r>
          </a:p>
          <a:p>
            <a:endParaRPr lang="en-US" sz="2000" dirty="0"/>
          </a:p>
          <a:p>
            <a:r>
              <a:rPr lang="en-US" sz="2000" dirty="0"/>
              <a:t># Copy the requirements file</a:t>
            </a:r>
          </a:p>
          <a:p>
            <a:r>
              <a:rPr lang="en-US" sz="2000" dirty="0">
                <a:solidFill>
                  <a:schemeClr val="accent3"/>
                </a:solidFill>
              </a:rPr>
              <a:t>COPY requirements.txt ./</a:t>
            </a:r>
          </a:p>
          <a:p>
            <a:endParaRPr lang="en-US" sz="2000" dirty="0"/>
          </a:p>
          <a:p>
            <a:r>
              <a:rPr lang="en-US" sz="2000" dirty="0"/>
              <a:t># Install dependencies</a:t>
            </a:r>
          </a:p>
          <a:p>
            <a:r>
              <a:rPr lang="en-US" sz="2000" dirty="0">
                <a:solidFill>
                  <a:schemeClr val="accent4"/>
                </a:solidFill>
              </a:rPr>
              <a:t>RUN pip install --no-cache-</a:t>
            </a:r>
            <a:r>
              <a:rPr lang="en-US" sz="2000" dirty="0" err="1">
                <a:solidFill>
                  <a:schemeClr val="accent4"/>
                </a:solidFill>
              </a:rPr>
              <a:t>dir</a:t>
            </a:r>
            <a:r>
              <a:rPr lang="en-US" sz="2000" dirty="0">
                <a:solidFill>
                  <a:schemeClr val="accent4"/>
                </a:solidFill>
              </a:rPr>
              <a:t> -r requirements.txt</a:t>
            </a:r>
          </a:p>
          <a:p>
            <a:endParaRPr lang="en-US" sz="2000" dirty="0"/>
          </a:p>
          <a:p>
            <a:r>
              <a:rPr lang="en-US" sz="2000" dirty="0"/>
              <a:t># Copy the rest of the application files</a:t>
            </a:r>
          </a:p>
          <a:p>
            <a:r>
              <a:rPr lang="en-US" sz="2000" dirty="0">
                <a:solidFill>
                  <a:schemeClr val="accent3"/>
                </a:solidFill>
              </a:rPr>
              <a:t>COPY . .</a:t>
            </a:r>
          </a:p>
          <a:p>
            <a:endParaRPr lang="en-US" sz="2000" dirty="0"/>
          </a:p>
          <a:p>
            <a:r>
              <a:rPr lang="en-US" sz="2000" dirty="0"/>
              <a:t># Create an output directory for results</a:t>
            </a:r>
          </a:p>
          <a:p>
            <a:r>
              <a:rPr lang="en-US" sz="2000" dirty="0">
                <a:solidFill>
                  <a:schemeClr val="accent4"/>
                </a:solidFill>
              </a:rPr>
              <a:t>RUN </a:t>
            </a:r>
            <a:r>
              <a:rPr lang="en-US" sz="2000" dirty="0" err="1">
                <a:solidFill>
                  <a:schemeClr val="accent4"/>
                </a:solidFill>
              </a:rPr>
              <a:t>mkdir</a:t>
            </a:r>
            <a:r>
              <a:rPr lang="en-US" sz="2000" dirty="0">
                <a:solidFill>
                  <a:schemeClr val="accent4"/>
                </a:solidFill>
              </a:rPr>
              <a:t> -p /</a:t>
            </a:r>
            <a:r>
              <a:rPr lang="en-US" sz="2000" dirty="0" err="1">
                <a:solidFill>
                  <a:schemeClr val="accent4"/>
                </a:solidFill>
              </a:rPr>
              <a:t>usr</a:t>
            </a:r>
            <a:r>
              <a:rPr lang="en-US" sz="2000" dirty="0">
                <a:solidFill>
                  <a:schemeClr val="accent4"/>
                </a:solidFill>
              </a:rPr>
              <a:t>/</a:t>
            </a:r>
            <a:r>
              <a:rPr lang="en-US" sz="2000" dirty="0" err="1">
                <a:solidFill>
                  <a:schemeClr val="accent4"/>
                </a:solidFill>
              </a:rPr>
              <a:t>src</a:t>
            </a:r>
            <a:r>
              <a:rPr lang="en-US" sz="2000" dirty="0">
                <a:solidFill>
                  <a:schemeClr val="accent4"/>
                </a:solidFill>
              </a:rPr>
              <a:t>/app/output</a:t>
            </a:r>
          </a:p>
          <a:p>
            <a:endParaRPr lang="en-US" sz="2000" dirty="0"/>
          </a:p>
          <a:p>
            <a:r>
              <a:rPr lang="en-US" sz="2000" dirty="0"/>
              <a:t># Start with bash shell to allow interactive use</a:t>
            </a:r>
          </a:p>
          <a:p>
            <a:r>
              <a:rPr lang="en-US" sz="2000" dirty="0">
                <a:solidFill>
                  <a:schemeClr val="accent6"/>
                </a:solidFill>
              </a:rPr>
              <a:t>CMD ["/bin/bash"]</a:t>
            </a:r>
          </a:p>
        </p:txBody>
      </p:sp>
    </p:spTree>
    <p:extLst>
      <p:ext uri="{BB962C8B-B14F-4D97-AF65-F5344CB8AC3E}">
        <p14:creationId xmlns:p14="http://schemas.microsoft.com/office/powerpoint/2010/main" val="1676704040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33660</TotalTime>
  <Words>593</Words>
  <Application>Microsoft Office PowerPoint</Application>
  <PresentationFormat>Widescreen</PresentationFormat>
  <Paragraphs>103</Paragraphs>
  <Slides>27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Candara</vt:lpstr>
      <vt:lpstr>Consolas</vt:lpstr>
      <vt:lpstr>Museo Sans Rounded 300</vt:lpstr>
      <vt:lpstr>Museo Sans Rounded 700</vt:lpstr>
      <vt:lpstr>Tech Computer 16x9</vt:lpstr>
      <vt:lpstr>Part 2: Docker File Intro</vt:lpstr>
      <vt:lpstr>What We Will Cover</vt:lpstr>
      <vt:lpstr>Creating a Docker File</vt:lpstr>
      <vt:lpstr>PowerPoint Presentation</vt:lpstr>
      <vt:lpstr>PowerPoint Presentation</vt:lpstr>
      <vt:lpstr>PowerPoint Presentation</vt:lpstr>
      <vt:lpstr>There are a  Lot More Commands</vt:lpstr>
      <vt:lpstr>PowerPoint Presentation</vt:lpstr>
      <vt:lpstr>Demo:  Creating a  Docker File</vt:lpstr>
      <vt:lpstr>PowerPoint Presentation</vt:lpstr>
      <vt:lpstr>Become a Member!</vt:lpstr>
      <vt:lpstr>PowerPoint Presentation</vt:lpstr>
      <vt:lpstr>Using a  Docker File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Creating an Image from a Docker File</vt:lpstr>
      <vt:lpstr>Demo: Creating an Image from a Docker File</vt:lpstr>
      <vt:lpstr>Running the Container</vt:lpstr>
      <vt:lpstr>PowerPoint Presentation</vt:lpstr>
      <vt:lpstr>PowerPoint Presentation</vt:lpstr>
      <vt:lpstr>Tons of Options</vt:lpstr>
      <vt:lpstr>Top 5 Options for Docker Run</vt:lpstr>
      <vt:lpstr>Demo: Running the Container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Zain Naboulsi</dc:creator>
  <cp:lastModifiedBy>Zain Naboulsi</cp:lastModifiedBy>
  <cp:revision>3</cp:revision>
  <dcterms:created xsi:type="dcterms:W3CDTF">2024-02-05T00:50:55Z</dcterms:created>
  <dcterms:modified xsi:type="dcterms:W3CDTF">2024-09-30T04:24:06Z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